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6858000" cx="12192000"/>
  <p:notesSz cx="6858000" cy="9144000"/>
  <p:embeddedFontLst>
    <p:embeddedFont>
      <p:font typeface="Garamond"/>
      <p:regular r:id="rId17"/>
      <p:bold r:id="rId18"/>
      <p:italic r:id="rId19"/>
      <p:boldItalic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  <p:ext uri="http://customooxmlschemas.google.com/">
      <go:slidesCustomData xmlns:go="http://customooxmlschemas.google.com/" r:id="rId21" roundtripDataSignature="AMtx7mjsp3V00vPQB9I+aVs6m4ghmzQYt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Garamond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customschemas.google.com/relationships/presentationmetadata" Target="meta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Garamond-regular.fnt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Garamond-italic.fntdata"/><Relationship Id="rId6" Type="http://schemas.openxmlformats.org/officeDocument/2006/relationships/slide" Target="slides/slide1.xml"/><Relationship Id="rId18" Type="http://schemas.openxmlformats.org/officeDocument/2006/relationships/font" Target="fonts/Garamond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1" name="Google Shape;91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1949c51b8ff_1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0" name="Google Shape;170;g1949c51b8ff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19397ebdcef_2_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7" name="Google Shape;177;g19397ebdcef_2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8" name="Google Shape;98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7" name="Google Shape;107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8" name="Google Shape;118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19397ebdcef_2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8" name="Google Shape;128;g19397ebdcef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5" name="Google Shape;135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5" name="Google Shape;145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194274c951b_0_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3" name="Google Shape;153;g194274c951b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2" name="Google Shape;162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2"/>
          <p:cNvSpPr txBox="1"/>
          <p:nvPr>
            <p:ph idx="10" type="dt"/>
          </p:nvPr>
        </p:nvSpPr>
        <p:spPr>
          <a:xfrm>
            <a:off x="4064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2"/>
          <p:cNvSpPr txBox="1"/>
          <p:nvPr>
            <p:ph idx="11" type="ftr"/>
          </p:nvPr>
        </p:nvSpPr>
        <p:spPr>
          <a:xfrm>
            <a:off x="3962400" y="6356351"/>
            <a:ext cx="4267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2"/>
          <p:cNvSpPr txBox="1"/>
          <p:nvPr>
            <p:ph idx="12" type="sldNum"/>
          </p:nvPr>
        </p:nvSpPr>
        <p:spPr>
          <a:xfrm>
            <a:off x="8900160" y="6364225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31"/>
          <p:cNvSpPr txBox="1"/>
          <p:nvPr>
            <p:ph type="title"/>
          </p:nvPr>
        </p:nvSpPr>
        <p:spPr>
          <a:xfrm>
            <a:off x="1828800" y="1295400"/>
            <a:ext cx="85344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31"/>
          <p:cNvSpPr txBox="1"/>
          <p:nvPr>
            <p:ph idx="1" type="body"/>
          </p:nvPr>
        </p:nvSpPr>
        <p:spPr>
          <a:xfrm rot="5400000">
            <a:off x="4381499" y="-495299"/>
            <a:ext cx="3429001" cy="853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❖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31"/>
          <p:cNvSpPr txBox="1"/>
          <p:nvPr>
            <p:ph idx="10" type="dt"/>
          </p:nvPr>
        </p:nvSpPr>
        <p:spPr>
          <a:xfrm>
            <a:off x="4064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31"/>
          <p:cNvSpPr txBox="1"/>
          <p:nvPr>
            <p:ph idx="11" type="ftr"/>
          </p:nvPr>
        </p:nvSpPr>
        <p:spPr>
          <a:xfrm>
            <a:off x="3962400" y="6356351"/>
            <a:ext cx="4267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31"/>
          <p:cNvSpPr txBox="1"/>
          <p:nvPr>
            <p:ph idx="12" type="sldNum"/>
          </p:nvPr>
        </p:nvSpPr>
        <p:spPr>
          <a:xfrm>
            <a:off x="8900160" y="6364225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32"/>
          <p:cNvSpPr txBox="1"/>
          <p:nvPr>
            <p:ph type="title"/>
          </p:nvPr>
        </p:nvSpPr>
        <p:spPr>
          <a:xfrm rot="5400000">
            <a:off x="7543800" y="2504441"/>
            <a:ext cx="4318000" cy="172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32"/>
          <p:cNvSpPr txBox="1"/>
          <p:nvPr>
            <p:ph idx="1" type="body"/>
          </p:nvPr>
        </p:nvSpPr>
        <p:spPr>
          <a:xfrm rot="5400000">
            <a:off x="3048000" y="-101599"/>
            <a:ext cx="4267201" cy="69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❖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" name="Google Shape;86;p32"/>
          <p:cNvSpPr txBox="1"/>
          <p:nvPr>
            <p:ph idx="10" type="dt"/>
          </p:nvPr>
        </p:nvSpPr>
        <p:spPr>
          <a:xfrm>
            <a:off x="4064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32"/>
          <p:cNvSpPr txBox="1"/>
          <p:nvPr>
            <p:ph idx="11" type="ftr"/>
          </p:nvPr>
        </p:nvSpPr>
        <p:spPr>
          <a:xfrm>
            <a:off x="3962400" y="6356351"/>
            <a:ext cx="4267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32"/>
          <p:cNvSpPr txBox="1"/>
          <p:nvPr>
            <p:ph idx="12" type="sldNum"/>
          </p:nvPr>
        </p:nvSpPr>
        <p:spPr>
          <a:xfrm>
            <a:off x="8900160" y="6364225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3"/>
          <p:cNvSpPr txBox="1"/>
          <p:nvPr>
            <p:ph type="ctrTitle"/>
          </p:nvPr>
        </p:nvSpPr>
        <p:spPr>
          <a:xfrm>
            <a:off x="1828800" y="1859280"/>
            <a:ext cx="8534400" cy="1295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flourish2.png" id="18" name="Google Shape;18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801112"/>
            <a:ext cx="12192000" cy="932688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23"/>
          <p:cNvSpPr txBox="1"/>
          <p:nvPr>
            <p:ph idx="1" type="subTitle"/>
          </p:nvPr>
        </p:nvSpPr>
        <p:spPr>
          <a:xfrm>
            <a:off x="1828800" y="3429000"/>
            <a:ext cx="8534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2000"/>
              <a:buNone/>
              <a:defRPr i="1" sz="2000">
                <a:solidFill>
                  <a:srgbClr val="595959"/>
                </a:solidFill>
              </a:defRPr>
            </a:lvl1pPr>
            <a:lvl2pPr lvl="1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24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24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24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0" name="Google Shape;20;p23"/>
          <p:cNvSpPr txBox="1"/>
          <p:nvPr>
            <p:ph idx="10" type="dt"/>
          </p:nvPr>
        </p:nvSpPr>
        <p:spPr>
          <a:xfrm>
            <a:off x="4064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3"/>
          <p:cNvSpPr txBox="1"/>
          <p:nvPr>
            <p:ph idx="11" type="ftr"/>
          </p:nvPr>
        </p:nvSpPr>
        <p:spPr>
          <a:xfrm>
            <a:off x="3962400" y="6356351"/>
            <a:ext cx="4267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23"/>
          <p:cNvSpPr txBox="1"/>
          <p:nvPr>
            <p:ph idx="12" type="sldNum"/>
          </p:nvPr>
        </p:nvSpPr>
        <p:spPr>
          <a:xfrm>
            <a:off x="8900160" y="6364225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4"/>
          <p:cNvSpPr txBox="1"/>
          <p:nvPr>
            <p:ph type="title"/>
          </p:nvPr>
        </p:nvSpPr>
        <p:spPr>
          <a:xfrm>
            <a:off x="1828800" y="1295400"/>
            <a:ext cx="85344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4"/>
          <p:cNvSpPr txBox="1"/>
          <p:nvPr>
            <p:ph idx="1" type="body"/>
          </p:nvPr>
        </p:nvSpPr>
        <p:spPr>
          <a:xfrm>
            <a:off x="1828800" y="2438401"/>
            <a:ext cx="8534400" cy="30480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❖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" name="Google Shape;26;p24"/>
          <p:cNvSpPr txBox="1"/>
          <p:nvPr>
            <p:ph idx="10" type="dt"/>
          </p:nvPr>
        </p:nvSpPr>
        <p:spPr>
          <a:xfrm>
            <a:off x="4064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4"/>
          <p:cNvSpPr txBox="1"/>
          <p:nvPr>
            <p:ph idx="11" type="ftr"/>
          </p:nvPr>
        </p:nvSpPr>
        <p:spPr>
          <a:xfrm>
            <a:off x="3962400" y="6356351"/>
            <a:ext cx="4267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24"/>
          <p:cNvSpPr txBox="1"/>
          <p:nvPr>
            <p:ph idx="12" type="sldNum"/>
          </p:nvPr>
        </p:nvSpPr>
        <p:spPr>
          <a:xfrm>
            <a:off x="8900160" y="6364225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pic>
        <p:nvPicPr>
          <p:cNvPr descr="flourish2.png" id="29" name="Google Shape;29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1618488"/>
            <a:ext cx="12192000" cy="9326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5"/>
          <p:cNvSpPr txBox="1"/>
          <p:nvPr>
            <p:ph idx="10" type="dt"/>
          </p:nvPr>
        </p:nvSpPr>
        <p:spPr>
          <a:xfrm>
            <a:off x="4064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5"/>
          <p:cNvSpPr txBox="1"/>
          <p:nvPr>
            <p:ph idx="11" type="ftr"/>
          </p:nvPr>
        </p:nvSpPr>
        <p:spPr>
          <a:xfrm>
            <a:off x="3962400" y="6356351"/>
            <a:ext cx="4267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25"/>
          <p:cNvSpPr txBox="1"/>
          <p:nvPr>
            <p:ph idx="12" type="sldNum"/>
          </p:nvPr>
        </p:nvSpPr>
        <p:spPr>
          <a:xfrm>
            <a:off x="8900160" y="6364225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pic>
        <p:nvPicPr>
          <p:cNvPr descr="flourish2.png" id="34" name="Google Shape;34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684462"/>
            <a:ext cx="12192000" cy="932688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25"/>
          <p:cNvSpPr txBox="1"/>
          <p:nvPr>
            <p:ph type="title"/>
          </p:nvPr>
        </p:nvSpPr>
        <p:spPr>
          <a:xfrm>
            <a:off x="1930400" y="3410268"/>
            <a:ext cx="8331200" cy="14563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Garamond"/>
              <a:buNone/>
              <a:defRPr b="0" i="0" sz="36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25"/>
          <p:cNvSpPr txBox="1"/>
          <p:nvPr>
            <p:ph idx="1" type="body"/>
          </p:nvPr>
        </p:nvSpPr>
        <p:spPr>
          <a:xfrm>
            <a:off x="1930400" y="1503680"/>
            <a:ext cx="8331200" cy="15668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2000"/>
              <a:buNone/>
              <a:defRPr b="0" i="1" sz="2000">
                <a:solidFill>
                  <a:srgbClr val="595959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pic>
        <p:nvPicPr>
          <p:cNvPr descr="flourish2.png" id="37" name="Google Shape;37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684462"/>
            <a:ext cx="12192000" cy="9326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6"/>
          <p:cNvSpPr txBox="1"/>
          <p:nvPr>
            <p:ph idx="1" type="body"/>
          </p:nvPr>
        </p:nvSpPr>
        <p:spPr>
          <a:xfrm>
            <a:off x="1828800" y="2438400"/>
            <a:ext cx="4165600" cy="31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❖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26"/>
          <p:cNvSpPr txBox="1"/>
          <p:nvPr>
            <p:ph type="title"/>
          </p:nvPr>
        </p:nvSpPr>
        <p:spPr>
          <a:xfrm>
            <a:off x="1828800" y="1295400"/>
            <a:ext cx="85344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26"/>
          <p:cNvSpPr txBox="1"/>
          <p:nvPr>
            <p:ph idx="10" type="dt"/>
          </p:nvPr>
        </p:nvSpPr>
        <p:spPr>
          <a:xfrm>
            <a:off x="4064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6"/>
          <p:cNvSpPr txBox="1"/>
          <p:nvPr>
            <p:ph idx="11" type="ftr"/>
          </p:nvPr>
        </p:nvSpPr>
        <p:spPr>
          <a:xfrm>
            <a:off x="3962400" y="6356351"/>
            <a:ext cx="4267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26"/>
          <p:cNvSpPr txBox="1"/>
          <p:nvPr>
            <p:ph idx="12" type="sldNum"/>
          </p:nvPr>
        </p:nvSpPr>
        <p:spPr>
          <a:xfrm>
            <a:off x="8900160" y="6364225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44" name="Google Shape;44;p26"/>
          <p:cNvSpPr txBox="1"/>
          <p:nvPr>
            <p:ph idx="2" type="body"/>
          </p:nvPr>
        </p:nvSpPr>
        <p:spPr>
          <a:xfrm>
            <a:off x="6197600" y="2438400"/>
            <a:ext cx="4165600" cy="31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❖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flourish2.png" id="45" name="Google Shape;45;p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1618488"/>
            <a:ext cx="12192000" cy="9326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lourish2.png" id="47" name="Google Shape;47;p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1618488"/>
            <a:ext cx="12192000" cy="932688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27"/>
          <p:cNvSpPr txBox="1"/>
          <p:nvPr>
            <p:ph idx="1" type="body"/>
          </p:nvPr>
        </p:nvSpPr>
        <p:spPr>
          <a:xfrm>
            <a:off x="1828800" y="2819400"/>
            <a:ext cx="416560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❖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" name="Google Shape;49;p27"/>
          <p:cNvSpPr txBox="1"/>
          <p:nvPr>
            <p:ph idx="2" type="body"/>
          </p:nvPr>
        </p:nvSpPr>
        <p:spPr>
          <a:xfrm>
            <a:off x="6197600" y="2819400"/>
            <a:ext cx="416560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❖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27"/>
          <p:cNvSpPr txBox="1"/>
          <p:nvPr>
            <p:ph type="title"/>
          </p:nvPr>
        </p:nvSpPr>
        <p:spPr>
          <a:xfrm>
            <a:off x="1828800" y="1295400"/>
            <a:ext cx="85344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Garamond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7"/>
          <p:cNvSpPr txBox="1"/>
          <p:nvPr>
            <p:ph idx="3" type="body"/>
          </p:nvPr>
        </p:nvSpPr>
        <p:spPr>
          <a:xfrm>
            <a:off x="1828800" y="2362201"/>
            <a:ext cx="4167717" cy="4513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2" name="Google Shape;52;p27"/>
          <p:cNvSpPr txBox="1"/>
          <p:nvPr>
            <p:ph idx="4" type="body"/>
          </p:nvPr>
        </p:nvSpPr>
        <p:spPr>
          <a:xfrm>
            <a:off x="6193368" y="2359152"/>
            <a:ext cx="4169833" cy="44805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3" name="Google Shape;53;p27"/>
          <p:cNvSpPr txBox="1"/>
          <p:nvPr>
            <p:ph idx="10" type="dt"/>
          </p:nvPr>
        </p:nvSpPr>
        <p:spPr>
          <a:xfrm>
            <a:off x="4064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27"/>
          <p:cNvSpPr txBox="1"/>
          <p:nvPr>
            <p:ph idx="11" type="ftr"/>
          </p:nvPr>
        </p:nvSpPr>
        <p:spPr>
          <a:xfrm>
            <a:off x="3962400" y="6356351"/>
            <a:ext cx="4267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27"/>
          <p:cNvSpPr txBox="1"/>
          <p:nvPr>
            <p:ph idx="12" type="sldNum"/>
          </p:nvPr>
        </p:nvSpPr>
        <p:spPr>
          <a:xfrm>
            <a:off x="8900160" y="6364225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8"/>
          <p:cNvSpPr txBox="1"/>
          <p:nvPr>
            <p:ph type="title"/>
          </p:nvPr>
        </p:nvSpPr>
        <p:spPr>
          <a:xfrm>
            <a:off x="1828800" y="1295400"/>
            <a:ext cx="85344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28"/>
          <p:cNvSpPr txBox="1"/>
          <p:nvPr>
            <p:ph idx="10" type="dt"/>
          </p:nvPr>
        </p:nvSpPr>
        <p:spPr>
          <a:xfrm>
            <a:off x="4064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8"/>
          <p:cNvSpPr txBox="1"/>
          <p:nvPr>
            <p:ph idx="11" type="ftr"/>
          </p:nvPr>
        </p:nvSpPr>
        <p:spPr>
          <a:xfrm>
            <a:off x="3962400" y="6356351"/>
            <a:ext cx="4267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8"/>
          <p:cNvSpPr txBox="1"/>
          <p:nvPr>
            <p:ph idx="12" type="sldNum"/>
          </p:nvPr>
        </p:nvSpPr>
        <p:spPr>
          <a:xfrm>
            <a:off x="8900160" y="6364225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pic>
        <p:nvPicPr>
          <p:cNvPr descr="flourish2.png" id="61" name="Google Shape;61;p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1618488"/>
            <a:ext cx="12192000" cy="9326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9"/>
          <p:cNvSpPr txBox="1"/>
          <p:nvPr>
            <p:ph type="title"/>
          </p:nvPr>
        </p:nvSpPr>
        <p:spPr>
          <a:xfrm>
            <a:off x="6604002" y="1676400"/>
            <a:ext cx="3759199" cy="59944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Garamond"/>
              <a:buNone/>
              <a:defRPr b="1" sz="17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9"/>
          <p:cNvSpPr txBox="1"/>
          <p:nvPr>
            <p:ph idx="1" type="body"/>
          </p:nvPr>
        </p:nvSpPr>
        <p:spPr>
          <a:xfrm>
            <a:off x="6604002" y="2275840"/>
            <a:ext cx="3759199" cy="29057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5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29"/>
          <p:cNvSpPr txBox="1"/>
          <p:nvPr>
            <p:ph idx="10" type="dt"/>
          </p:nvPr>
        </p:nvSpPr>
        <p:spPr>
          <a:xfrm>
            <a:off x="4064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9"/>
          <p:cNvSpPr txBox="1"/>
          <p:nvPr>
            <p:ph idx="11" type="ftr"/>
          </p:nvPr>
        </p:nvSpPr>
        <p:spPr>
          <a:xfrm>
            <a:off x="3962400" y="6356351"/>
            <a:ext cx="4267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9"/>
          <p:cNvSpPr txBox="1"/>
          <p:nvPr>
            <p:ph idx="12" type="sldNum"/>
          </p:nvPr>
        </p:nvSpPr>
        <p:spPr>
          <a:xfrm>
            <a:off x="8900160" y="6364225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68" name="Google Shape;68;p29"/>
          <p:cNvSpPr txBox="1"/>
          <p:nvPr>
            <p:ph idx="2" type="body"/>
          </p:nvPr>
        </p:nvSpPr>
        <p:spPr>
          <a:xfrm>
            <a:off x="1828800" y="1676400"/>
            <a:ext cx="4368800" cy="35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❖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30"/>
          <p:cNvSpPr/>
          <p:nvPr/>
        </p:nvSpPr>
        <p:spPr>
          <a:xfrm>
            <a:off x="1950720" y="1847088"/>
            <a:ext cx="4120896" cy="3090672"/>
          </a:xfrm>
          <a:prstGeom prst="plaque">
            <a:avLst>
              <a:gd fmla="val 8438" name="adj"/>
            </a:avLst>
          </a:prstGeom>
          <a:noFill/>
          <a:ln cap="flat" cmpd="sng" w="9525">
            <a:solidFill>
              <a:schemeClr val="dk2">
                <a:alpha val="16862"/>
              </a:schemeClr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30"/>
          <p:cNvSpPr txBox="1"/>
          <p:nvPr>
            <p:ph type="title"/>
          </p:nvPr>
        </p:nvSpPr>
        <p:spPr>
          <a:xfrm>
            <a:off x="6604000" y="1676400"/>
            <a:ext cx="3759200" cy="59944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Garamond"/>
              <a:buNone/>
              <a:defRPr b="1" sz="17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30"/>
          <p:cNvSpPr/>
          <p:nvPr>
            <p:ph idx="2" type="pic"/>
          </p:nvPr>
        </p:nvSpPr>
        <p:spPr>
          <a:xfrm>
            <a:off x="2032000" y="1905000"/>
            <a:ext cx="3962400" cy="2971800"/>
          </a:xfrm>
          <a:prstGeom prst="plaque">
            <a:avLst>
              <a:gd fmla="val 8341" name="adj"/>
            </a:avLst>
          </a:prstGeom>
          <a:solidFill>
            <a:srgbClr val="F2F2F2">
              <a:alpha val="34901"/>
            </a:srgbClr>
          </a:solidFill>
          <a:ln>
            <a:noFill/>
          </a:ln>
        </p:spPr>
      </p:sp>
      <p:sp>
        <p:nvSpPr>
          <p:cNvPr id="73" name="Google Shape;73;p30"/>
          <p:cNvSpPr txBox="1"/>
          <p:nvPr>
            <p:ph idx="1" type="body"/>
          </p:nvPr>
        </p:nvSpPr>
        <p:spPr>
          <a:xfrm>
            <a:off x="6604000" y="2276856"/>
            <a:ext cx="3759200" cy="28752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5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74" name="Google Shape;74;p30"/>
          <p:cNvSpPr txBox="1"/>
          <p:nvPr>
            <p:ph idx="10" type="dt"/>
          </p:nvPr>
        </p:nvSpPr>
        <p:spPr>
          <a:xfrm>
            <a:off x="4064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30"/>
          <p:cNvSpPr txBox="1"/>
          <p:nvPr>
            <p:ph idx="11" type="ftr"/>
          </p:nvPr>
        </p:nvSpPr>
        <p:spPr>
          <a:xfrm>
            <a:off x="3962400" y="6356351"/>
            <a:ext cx="4267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0"/>
          <p:cNvSpPr txBox="1"/>
          <p:nvPr>
            <p:ph idx="12" type="sldNum"/>
          </p:nvPr>
        </p:nvSpPr>
        <p:spPr>
          <a:xfrm>
            <a:off x="8900160" y="6364225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indow3.png" id="6" name="Google Shape;6;p2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21"/>
          <p:cNvSpPr txBox="1"/>
          <p:nvPr>
            <p:ph type="title"/>
          </p:nvPr>
        </p:nvSpPr>
        <p:spPr>
          <a:xfrm>
            <a:off x="1828800" y="1295400"/>
            <a:ext cx="85344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Garamond"/>
              <a:buNone/>
              <a:defRPr b="0" i="0" sz="36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21"/>
          <p:cNvSpPr txBox="1"/>
          <p:nvPr>
            <p:ph idx="1" type="body"/>
          </p:nvPr>
        </p:nvSpPr>
        <p:spPr>
          <a:xfrm>
            <a:off x="1828800" y="2057401"/>
            <a:ext cx="8534400" cy="34290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marR="0" rtl="0" algn="l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❖"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-330200" lvl="1" marL="914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-317500" lvl="2" marL="13716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-3175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-3175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-317500" lvl="5" marL="27432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-304800" lvl="6" marL="32004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-304800" lvl="7" marL="36576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-304800" lvl="8" marL="41148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9" name="Google Shape;9;p21"/>
          <p:cNvSpPr txBox="1"/>
          <p:nvPr>
            <p:ph idx="10" type="dt"/>
          </p:nvPr>
        </p:nvSpPr>
        <p:spPr>
          <a:xfrm>
            <a:off x="4064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rgbClr val="C5BB9B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21"/>
          <p:cNvSpPr txBox="1"/>
          <p:nvPr>
            <p:ph idx="11" type="ftr"/>
          </p:nvPr>
        </p:nvSpPr>
        <p:spPr>
          <a:xfrm>
            <a:off x="3962400" y="6356351"/>
            <a:ext cx="4267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rgbClr val="C5BB9B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21"/>
          <p:cNvSpPr txBox="1"/>
          <p:nvPr>
            <p:ph idx="12" type="sldNum"/>
          </p:nvPr>
        </p:nvSpPr>
        <p:spPr>
          <a:xfrm>
            <a:off x="8900160" y="6364225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C5BB9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C5BB9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C5BB9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C5BB9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C5BB9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C5BB9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C5BB9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C5BB9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C5BB9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>
    <p:push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learningapps.org/watch?v=pf760i7n522" TargetMode="External"/><Relationship Id="rId4" Type="http://schemas.openxmlformats.org/officeDocument/2006/relationships/image" Target="../media/image17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nukadeti.ru/skazki/evgeniy-shvarc" TargetMode="External"/><Relationship Id="rId4" Type="http://schemas.openxmlformats.org/officeDocument/2006/relationships/hyperlink" Target="https://nukadeti.ru/skazki/dva-klena" TargetMode="External"/><Relationship Id="rId5" Type="http://schemas.openxmlformats.org/officeDocument/2006/relationships/hyperlink" Target="https://ru.wikipedia.org/wiki/%D0%A8%D0%B2%D0%B0%D1%80%D1%86,_%D0%95%D0%B2%D0%B3%D0%B5%D0%BD%D0%B8%D0%B9_%D0%9B%D1%8C%D0%B2%D0%BE%D0%B2%D0%B8%D1%87" TargetMode="External"/><Relationship Id="rId6" Type="http://schemas.openxmlformats.org/officeDocument/2006/relationships/hyperlink" Target="https://ru.wikipedia.org/wiki/%D0%A8%D0%B2%D0%B0%D1%80%D1%86,_%D0%95%D0%B2%D0%B3%D0%B5%D0%BD%D0%B8%D0%B9_%D0%9B%D1%8C%D0%B2%D0%BE%D0%B2%D0%B8%D1%87" TargetMode="External"/><Relationship Id="rId7" Type="http://schemas.openxmlformats.org/officeDocument/2006/relationships/hyperlink" Target="https://ru.wikipedia.org/wiki/%D0%A8%D0%B2%D0%B0%D1%80%D1%86,_%D0%95%D0%B2%D0%B3%D0%B5%D0%BD%D0%B8%D0%B9_%D0%9B%D1%8C%D0%B2%D0%BE%D0%B2%D0%B8%D1%87" TargetMode="External"/><Relationship Id="rId8" Type="http://schemas.openxmlformats.org/officeDocument/2006/relationships/hyperlink" Target="https://ru.wikipedia.org/wiki/%D0%A8%D0%B2%D0%B0%D1%80%D1%86,_%D0%95%D0%B2%D0%B3%D0%B5%D0%BD%D0%B8%D0%B9_%D0%9B%D1%8C%D0%B2%D0%BE%D0%B2%D0%B8%D1%87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www.litres.ru/author/evgeniy-shvarc/ob-avtore/" TargetMode="External"/><Relationship Id="rId4" Type="http://schemas.openxmlformats.org/officeDocument/2006/relationships/image" Target="../media/image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Relationship Id="rId4" Type="http://schemas.openxmlformats.org/officeDocument/2006/relationships/hyperlink" Target="https://www.youtube.com/watch?v=1VcshHNEHQE" TargetMode="External"/><Relationship Id="rId5" Type="http://schemas.openxmlformats.org/officeDocument/2006/relationships/image" Target="../media/image14.png"/><Relationship Id="rId6" Type="http://schemas.openxmlformats.org/officeDocument/2006/relationships/image" Target="../media/image7.png"/><Relationship Id="rId7" Type="http://schemas.openxmlformats.org/officeDocument/2006/relationships/hyperlink" Target="https://www.youtube.com/watch?v=fQoKjouYLAE" TargetMode="External"/><Relationship Id="rId8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6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9.png"/><Relationship Id="rId4" Type="http://schemas.openxmlformats.org/officeDocument/2006/relationships/image" Target="../media/image5.png"/><Relationship Id="rId5" Type="http://schemas.openxmlformats.org/officeDocument/2006/relationships/image" Target="../media/image3.gif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Relationship Id="rId4" Type="http://schemas.openxmlformats.org/officeDocument/2006/relationships/image" Target="../media/image1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"/>
          <p:cNvSpPr/>
          <p:nvPr/>
        </p:nvSpPr>
        <p:spPr>
          <a:xfrm>
            <a:off x="2724124" y="1604350"/>
            <a:ext cx="7524900" cy="25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1" i="1" lang="ru-RU" sz="5400">
                <a:solidFill>
                  <a:srgbClr val="AB641D"/>
                </a:solidFill>
                <a:latin typeface="Calibri"/>
                <a:ea typeface="Calibri"/>
                <a:cs typeface="Calibri"/>
                <a:sym typeface="Calibri"/>
              </a:rPr>
              <a:t>Выставка</a:t>
            </a:r>
            <a:r>
              <a:rPr b="1" i="1" lang="ru-RU" sz="5400" u="none" cap="none" strike="noStrike">
                <a:solidFill>
                  <a:srgbClr val="AB641D"/>
                </a:solidFill>
                <a:latin typeface="Calibri"/>
                <a:ea typeface="Calibri"/>
                <a:cs typeface="Calibri"/>
                <a:sym typeface="Calibri"/>
              </a:rPr>
              <a:t> одной книги</a:t>
            </a:r>
            <a:endParaRPr b="1" i="1" sz="5400" u="none" cap="none" strike="noStrike">
              <a:solidFill>
                <a:srgbClr val="AB641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1" i="1" lang="ru-RU" sz="5400" u="none" cap="none" strike="noStrike">
                <a:solidFill>
                  <a:srgbClr val="AB641D"/>
                </a:solidFill>
                <a:latin typeface="Calibri"/>
                <a:ea typeface="Calibri"/>
                <a:cs typeface="Calibri"/>
                <a:sym typeface="Calibri"/>
              </a:rPr>
              <a:t>Е</a:t>
            </a:r>
            <a:r>
              <a:rPr b="1" i="1" lang="ru-RU" sz="5400">
                <a:solidFill>
                  <a:srgbClr val="AB641D"/>
                </a:solidFill>
                <a:latin typeface="Calibri"/>
                <a:ea typeface="Calibri"/>
                <a:cs typeface="Calibri"/>
                <a:sym typeface="Calibri"/>
              </a:rPr>
              <a:t>вгений </a:t>
            </a:r>
            <a:r>
              <a:rPr b="1" i="1" lang="ru-RU" sz="5400" u="none" cap="none" strike="noStrike">
                <a:solidFill>
                  <a:srgbClr val="AB641D"/>
                </a:solidFill>
                <a:latin typeface="Calibri"/>
                <a:ea typeface="Calibri"/>
                <a:cs typeface="Calibri"/>
                <a:sym typeface="Calibri"/>
              </a:rPr>
              <a:t>Шварц</a:t>
            </a:r>
            <a:endParaRPr b="1" i="1" sz="5400" u="none" cap="none" strike="noStrike">
              <a:solidFill>
                <a:srgbClr val="AB641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1" i="1" lang="ru-RU" sz="5400" u="none" cap="none" strike="noStrike">
                <a:solidFill>
                  <a:srgbClr val="AB641D"/>
                </a:solidFill>
                <a:latin typeface="Calibri"/>
                <a:ea typeface="Calibri"/>
                <a:cs typeface="Calibri"/>
                <a:sym typeface="Calibri"/>
              </a:rPr>
              <a:t>“Два клёна”</a:t>
            </a:r>
            <a:endParaRPr b="1" i="1" sz="5400" u="none" cap="none" strike="noStrike">
              <a:solidFill>
                <a:srgbClr val="AB641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b="1" i="1" lang="ru-RU" sz="3100">
                <a:solidFill>
                  <a:srgbClr val="AB641D"/>
                </a:solidFill>
                <a:latin typeface="Calibri"/>
                <a:ea typeface="Calibri"/>
                <a:cs typeface="Calibri"/>
                <a:sym typeface="Calibri"/>
              </a:rPr>
              <a:t>Электронная выставка</a:t>
            </a:r>
            <a:endParaRPr b="1" i="1" sz="4400">
              <a:solidFill>
                <a:srgbClr val="AB641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t/>
            </a:r>
            <a:endParaRPr b="1" i="1"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1" i="1" lang="ru-RU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2022г</a:t>
            </a:r>
            <a:endParaRPr b="1" i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1490850" y="879450"/>
            <a:ext cx="5862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3100">
                <a:latin typeface="Calibri"/>
                <a:ea typeface="Calibri"/>
                <a:cs typeface="Calibri"/>
                <a:sym typeface="Calibri"/>
              </a:rPr>
              <a:t>9+</a:t>
            </a:r>
            <a:endParaRPr b="0" i="0" sz="3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">
            <a:hlinkClick action="ppaction://hlinkshowjump?jump=nextslide"/>
          </p:cNvPr>
          <p:cNvSpPr/>
          <p:nvPr/>
        </p:nvSpPr>
        <p:spPr>
          <a:xfrm>
            <a:off x="11144250" y="6000775"/>
            <a:ext cx="871500" cy="6858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1949c51b8ff_1_0"/>
          <p:cNvSpPr txBox="1"/>
          <p:nvPr/>
        </p:nvSpPr>
        <p:spPr>
          <a:xfrm>
            <a:off x="3719736" y="1196752"/>
            <a:ext cx="7128792" cy="418573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ru-RU" sz="1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1" lang="ru-RU" sz="2600" u="none" cap="none" strike="noStrike">
                <a:solidFill>
                  <a:srgbClr val="974806"/>
                </a:solidFill>
                <a:latin typeface="Calibri"/>
                <a:ea typeface="Calibri"/>
                <a:cs typeface="Calibri"/>
                <a:sym typeface="Calibri"/>
              </a:rPr>
              <a:t>Ребята! Вы, конечно, знаете,</a:t>
            </a:r>
            <a:endParaRPr b="1" i="1" sz="2600" u="none" cap="none" strike="noStrike">
              <a:solidFill>
                <a:srgbClr val="97480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i="1" lang="ru-RU" sz="2600" u="none" cap="none" strike="noStrike">
                <a:solidFill>
                  <a:srgbClr val="974806"/>
                </a:solidFill>
                <a:latin typeface="Calibri"/>
                <a:ea typeface="Calibri"/>
                <a:cs typeface="Calibri"/>
                <a:sym typeface="Calibri"/>
              </a:rPr>
              <a:t>что Баба-Яга главный герой </a:t>
            </a:r>
            <a:endParaRPr b="1" i="1" sz="2600" u="none" cap="none" strike="noStrike">
              <a:solidFill>
                <a:srgbClr val="97480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i="1" lang="ru-RU" sz="2600" u="none" cap="none" strike="noStrike">
                <a:solidFill>
                  <a:srgbClr val="974806"/>
                </a:solidFill>
                <a:latin typeface="Calibri"/>
                <a:ea typeface="Calibri"/>
                <a:cs typeface="Calibri"/>
                <a:sym typeface="Calibri"/>
              </a:rPr>
              <a:t>не только этой сказки, а многих других.</a:t>
            </a:r>
            <a:endParaRPr b="1" i="1" sz="2600" u="none" cap="none" strike="noStrike">
              <a:solidFill>
                <a:srgbClr val="97480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i="1" lang="ru-RU" sz="2600" u="none" cap="none" strike="noStrike">
                <a:solidFill>
                  <a:srgbClr val="974806"/>
                </a:solidFill>
                <a:latin typeface="Calibri"/>
                <a:ea typeface="Calibri"/>
                <a:cs typeface="Calibri"/>
                <a:sym typeface="Calibri"/>
              </a:rPr>
              <a:t>Про неё снято много фильмов и мультфильмов.</a:t>
            </a:r>
            <a:endParaRPr b="1" i="1" sz="2600" u="none" cap="none" strike="noStrike">
              <a:solidFill>
                <a:srgbClr val="97480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i="1" lang="ru-RU" sz="2600" u="none" cap="none" strike="noStrike">
                <a:solidFill>
                  <a:srgbClr val="974806"/>
                </a:solidFill>
                <a:latin typeface="Calibri"/>
                <a:ea typeface="Calibri"/>
                <a:cs typeface="Calibri"/>
                <a:sym typeface="Calibri"/>
              </a:rPr>
              <a:t>Перейдите по этой ссылке и участвуйте в весёлой викторине про эту сказочную героиню!</a:t>
            </a:r>
            <a:endParaRPr b="1" i="1" sz="2600" u="none" cap="none" strike="noStrike">
              <a:solidFill>
                <a:srgbClr val="97480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t/>
            </a:r>
            <a:endParaRPr b="1" i="1" sz="2600" u="none" cap="none" strike="noStrike">
              <a:solidFill>
                <a:srgbClr val="97480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i="1" lang="ru-RU" sz="26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https://learningapps.org/watch?v=pf760i7n522 </a:t>
            </a:r>
            <a:endParaRPr b="1" i="1" sz="2600" u="none" cap="none" strike="noStrike">
              <a:solidFill>
                <a:srgbClr val="97480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3" name="Google Shape;173;g1949c51b8ff_1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95857" y="1467729"/>
            <a:ext cx="2426800" cy="3643776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g1949c51b8ff_1_0">
            <a:hlinkClick action="ppaction://hlinkshowjump?jump=nextslide"/>
          </p:cNvPr>
          <p:cNvSpPr/>
          <p:nvPr/>
        </p:nvSpPr>
        <p:spPr>
          <a:xfrm>
            <a:off x="11330000" y="6015025"/>
            <a:ext cx="714300" cy="6858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19397ebdcef_2_4"/>
          <p:cNvSpPr txBox="1"/>
          <p:nvPr/>
        </p:nvSpPr>
        <p:spPr>
          <a:xfrm>
            <a:off x="1690825" y="1089675"/>
            <a:ext cx="7672800" cy="628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28600" lvl="0" marL="228600" marR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i="0" lang="ru-RU" sz="1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Список использованных источников:</a:t>
            </a:r>
            <a:endParaRPr b="0" i="0" sz="17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ru-RU" sz="1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 Габбе, Т.  Сказки / Т. Габбе, Е. Шварц. – Москва : Детская литература, 2013. – 248 с., илл.       </a:t>
            </a:r>
            <a:endParaRPr b="0" i="0" sz="17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ru-RU" sz="1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Два клена: 1977 г. </a:t>
            </a:r>
            <a:r>
              <a:rPr lang="ru-RU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</a:t>
            </a:r>
            <a:r>
              <a:rPr b="0" i="0" lang="ru-RU" sz="1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Электронный рес</a:t>
            </a:r>
            <a:r>
              <a:rPr lang="ru-RU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урс]: </a:t>
            </a:r>
            <a:r>
              <a:rPr b="0" i="0" lang="ru-RU" sz="1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мультфильм по сказке Е.Л. Шварца/ Постановка</a:t>
            </a:r>
            <a:r>
              <a:rPr b="0" i="0" lang="ru-RU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А. Солина. Музыка Р. Леденёва.  (1файл </a:t>
            </a: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0" i="0" lang="ru-RU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35.00 мин.) //</a:t>
            </a:r>
            <a:r>
              <a:rPr b="0" i="0" lang="ru-RU" sz="1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- UR</a:t>
            </a:r>
            <a:r>
              <a:rPr b="0" i="0" lang="ru-RU" sz="1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L: https://www.youtube.com/watch?v=O7kFMf6nEIk (</a:t>
            </a:r>
            <a:r>
              <a:rPr lang="ru-RU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дата обращения: 21.11.2022).</a:t>
            </a:r>
            <a:endParaRPr sz="1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ru-RU" sz="1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3. 	</a:t>
            </a:r>
            <a:r>
              <a:rPr b="0" i="0" lang="ru-RU" sz="1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Шварц,</a:t>
            </a:r>
            <a:r>
              <a:rPr b="0" i="0" lang="ru-RU" sz="1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0" i="0" lang="ru-RU" sz="1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Е.</a:t>
            </a:r>
            <a:r>
              <a:rPr b="0" i="0" lang="ru-RU" sz="1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Два клена / Е. Шварц. - Текст электронный // </a:t>
            </a:r>
            <a:r>
              <a:rPr b="0" i="0" lang="ru-RU" sz="1700" u="none" cap="none" strike="noStrike">
                <a:solidFill>
                  <a:schemeClr val="dk1"/>
                </a:solidFill>
                <a:uFill>
                  <a:noFill/>
                </a:uFill>
                <a:latin typeface="Times New Roman"/>
                <a:ea typeface="Times New Roman"/>
                <a:cs typeface="Times New Roman"/>
                <a:sym typeface="Times New Roman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0" i="0" lang="ru-RU" sz="1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Ну-ка дети : сайт. - 2022. - URL:</a:t>
            </a:r>
            <a:r>
              <a:rPr b="0" i="0" lang="ru-RU" sz="1700" cap="none" strike="noStrike">
                <a:solidFill>
                  <a:schemeClr val="dk1"/>
                </a:solidFill>
                <a:uFill>
                  <a:noFill/>
                </a:uFill>
                <a:latin typeface="Times New Roman"/>
                <a:ea typeface="Times New Roman"/>
                <a:cs typeface="Times New Roman"/>
                <a:sym typeface="Times New Roman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https://nukadeti.ru/skazki/dva-klena</a:t>
            </a:r>
            <a:r>
              <a:rPr b="0" i="0" lang="ru-RU" sz="1700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(дата обращения: 21.11.2022). </a:t>
            </a:r>
            <a:endParaRPr b="0" i="0" sz="1700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ru-RU" sz="1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4.  Евгений Шварц. - Текст электронный // </a:t>
            </a:r>
            <a:r>
              <a:rPr b="0" i="0" lang="ru-RU" sz="1700" u="none" cap="none" strike="noStrike">
                <a:solidFill>
                  <a:schemeClr val="dk1"/>
                </a:solidFill>
                <a:uFill>
                  <a:noFill/>
                </a:uFill>
                <a:latin typeface="Times New Roman"/>
                <a:ea typeface="Times New Roman"/>
                <a:cs typeface="Times New Roman"/>
                <a:sym typeface="Times New Roman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ru-RU" sz="1700">
                <a:solidFill>
                  <a:schemeClr val="dk1"/>
                </a:solidFill>
                <a:uFill>
                  <a:noFill/>
                </a:uFill>
                <a:latin typeface="Times New Roman"/>
                <a:ea typeface="Times New Roman"/>
                <a:cs typeface="Times New Roman"/>
                <a:sym typeface="Times New Roman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Литрес</a:t>
            </a:r>
            <a:r>
              <a:rPr b="0" i="0" lang="ru-RU" sz="1700" u="none" cap="none" strike="noStrike">
                <a:solidFill>
                  <a:schemeClr val="dk1"/>
                </a:solidFill>
                <a:uFill>
                  <a:noFill/>
                </a:uFill>
                <a:latin typeface="Times New Roman"/>
                <a:ea typeface="Times New Roman"/>
                <a:cs typeface="Times New Roman"/>
                <a:sym typeface="Times New Roman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: сайт. - URL:</a:t>
            </a:r>
            <a:r>
              <a:rPr b="0" i="0" lang="ru-RU" sz="1700" u="none" cap="none" strike="noStrike">
                <a:solidFill>
                  <a:schemeClr val="dk1"/>
                </a:solidFill>
                <a:uFill>
                  <a:noFill/>
                </a:uFill>
                <a:latin typeface="Times New Roman"/>
                <a:ea typeface="Times New Roman"/>
                <a:cs typeface="Times New Roman"/>
                <a:sym typeface="Times New Roman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ru-RU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https://www.litres.ru/author/evgeniy-shvarc/ob-avtore/</a:t>
            </a:r>
            <a:r>
              <a:rPr b="0" i="0" lang="ru-RU" sz="1700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(дата обращения: 21.11.2022).</a:t>
            </a:r>
            <a:endParaRPr b="1" i="0" sz="1700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0" i="0" sz="1700" u="sng" cap="none" strike="noStrike">
              <a:solidFill>
                <a:schemeClr val="hlink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b="0" i="0" sz="1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0" lang="ru-RU" sz="2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b="1" i="0" sz="21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-RU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b="1" i="0" sz="1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-RU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b="1" i="0" sz="1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"/>
          <p:cNvSpPr/>
          <p:nvPr/>
        </p:nvSpPr>
        <p:spPr>
          <a:xfrm>
            <a:off x="767408" y="980728"/>
            <a:ext cx="6096000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ru-RU" sz="3600" u="none" cap="none" strike="noStrike">
                <a:solidFill>
                  <a:srgbClr val="AB641D"/>
                </a:solidFill>
                <a:latin typeface="Comic Sans MS"/>
                <a:ea typeface="Comic Sans MS"/>
                <a:cs typeface="Comic Sans MS"/>
                <a:sym typeface="Comic Sans MS"/>
              </a:rPr>
              <a:t>Самый добрый волшебник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ru-RU" sz="3600" u="none" cap="none" strike="noStrike">
                <a:solidFill>
                  <a:srgbClr val="AB641D"/>
                </a:solidFill>
                <a:latin typeface="Comic Sans MS"/>
                <a:ea typeface="Comic Sans MS"/>
                <a:cs typeface="Comic Sans MS"/>
                <a:sym typeface="Comic Sans MS"/>
              </a:rPr>
              <a:t>Евгений Шварц</a:t>
            </a:r>
            <a:endParaRPr b="1" i="0" sz="3600" u="none" cap="none" strike="noStrike">
              <a:solidFill>
                <a:srgbClr val="AB641D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01" name="Google Shape;101;p2"/>
          <p:cNvSpPr/>
          <p:nvPr/>
        </p:nvSpPr>
        <p:spPr>
          <a:xfrm>
            <a:off x="1199456" y="2835645"/>
            <a:ext cx="5511894" cy="26776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ru-RU" sz="2400" u="none" cap="none" strike="noStrike">
                <a:solidFill>
                  <a:srgbClr val="B45F06"/>
                </a:solidFill>
              </a:rPr>
              <a:t>В некотором царстве, в некотором государстве, а точнее сказать, в городе Казани, давным–давно, в 1896 году 21 октября, родился сказочник – волшебник, который жил среди людей под именем Евгений Львович Шварц.</a:t>
            </a:r>
            <a:endParaRPr i="1" sz="2400" u="none" cap="none" strike="noStrike">
              <a:solidFill>
                <a:srgbClr val="B45F06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02" name="Google Shape;102;p2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04112" y="1068909"/>
            <a:ext cx="4194412" cy="4194412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2"/>
          <p:cNvSpPr/>
          <p:nvPr/>
        </p:nvSpPr>
        <p:spPr>
          <a:xfrm>
            <a:off x="7307500" y="5288800"/>
            <a:ext cx="4261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1" lang="ru-RU" sz="1800" u="none" cap="none" strike="noStrike">
                <a:solidFill>
                  <a:srgbClr val="974806"/>
                </a:solidFill>
                <a:latin typeface="Calibri"/>
                <a:ea typeface="Calibri"/>
                <a:cs typeface="Calibri"/>
                <a:sym typeface="Calibri"/>
              </a:rPr>
              <a:t>21 октября 1896 — 19 января 1958</a:t>
            </a:r>
            <a:endParaRPr b="1" i="1" sz="1800" u="none" cap="none" strike="noStrike">
              <a:solidFill>
                <a:srgbClr val="97480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2">
            <a:hlinkClick action="ppaction://hlinkshowjump?jump=nextslide"/>
          </p:cNvPr>
          <p:cNvSpPr/>
          <p:nvPr/>
        </p:nvSpPr>
        <p:spPr>
          <a:xfrm>
            <a:off x="11298525" y="6057900"/>
            <a:ext cx="828600" cy="6858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03850" y="2938662"/>
            <a:ext cx="2427241" cy="305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4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92475" y="497275"/>
            <a:ext cx="2377426" cy="3054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850000" y="649941"/>
            <a:ext cx="1836550" cy="2749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4">
            <a:hlinkClick r:id="rId7"/>
          </p:cNvPr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543675" y="2913075"/>
            <a:ext cx="2377425" cy="310555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4"/>
          <p:cNvSpPr/>
          <p:nvPr/>
        </p:nvSpPr>
        <p:spPr>
          <a:xfrm>
            <a:off x="7766650" y="907699"/>
            <a:ext cx="3267300" cy="210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1" lang="ru-RU" sz="3200" u="none" cap="none" strike="noStrike">
                <a:solidFill>
                  <a:srgbClr val="974806"/>
                </a:solidFill>
                <a:latin typeface="Calibri"/>
                <a:ea typeface="Calibri"/>
                <a:cs typeface="Calibri"/>
                <a:sym typeface="Calibri"/>
              </a:rPr>
              <a:t>Фильмы, снятые </a:t>
            </a:r>
            <a:endParaRPr b="0" i="1" sz="1400" u="none" cap="none" strike="noStrike">
              <a:solidFill>
                <a:srgbClr val="97480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1" lang="ru-RU" sz="3200" u="none" cap="none" strike="noStrike">
                <a:solidFill>
                  <a:srgbClr val="974806"/>
                </a:solidFill>
                <a:latin typeface="Calibri"/>
                <a:ea typeface="Calibri"/>
                <a:cs typeface="Calibri"/>
                <a:sym typeface="Calibri"/>
              </a:rPr>
              <a:t>по сказкам</a:t>
            </a:r>
            <a:endParaRPr b="0" i="1" sz="1400" u="none" cap="none" strike="noStrike">
              <a:solidFill>
                <a:srgbClr val="97480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1" lang="ru-RU" sz="3200" u="none" cap="none" strike="noStrike">
                <a:solidFill>
                  <a:srgbClr val="974806"/>
                </a:solidFill>
                <a:latin typeface="Calibri"/>
                <a:ea typeface="Calibri"/>
                <a:cs typeface="Calibri"/>
                <a:sym typeface="Calibri"/>
              </a:rPr>
              <a:t>Евгения Шварца</a:t>
            </a:r>
            <a:endParaRPr b="1" i="1" sz="3200" u="none" cap="none" strike="noStrike">
              <a:solidFill>
                <a:srgbClr val="97480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4"/>
          <p:cNvSpPr txBox="1"/>
          <p:nvPr/>
        </p:nvSpPr>
        <p:spPr>
          <a:xfrm>
            <a:off x="9972675" y="3329000"/>
            <a:ext cx="2243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15" name="Google Shape;115;p4">
            <a:hlinkClick action="ppaction://hlinkshowjump?jump=nextslide"/>
          </p:cNvPr>
          <p:cNvSpPr/>
          <p:nvPr/>
        </p:nvSpPr>
        <p:spPr>
          <a:xfrm>
            <a:off x="11258550" y="6018625"/>
            <a:ext cx="757200" cy="6858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>
        <p14:gallery dir="l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5"/>
          <p:cNvSpPr/>
          <p:nvPr/>
        </p:nvSpPr>
        <p:spPr>
          <a:xfrm>
            <a:off x="871919" y="906295"/>
            <a:ext cx="74307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1" lang="ru-RU" sz="4000" u="sng" cap="none" strike="noStrike">
                <a:solidFill>
                  <a:srgbClr val="AB641D"/>
                </a:solidFill>
                <a:latin typeface="Calibri"/>
                <a:ea typeface="Calibri"/>
                <a:cs typeface="Calibri"/>
                <a:sym typeface="Calibri"/>
              </a:rPr>
              <a:t>История создания </a:t>
            </a:r>
            <a:r>
              <a:rPr b="1" i="1" lang="ru-RU" sz="4000" u="sng">
                <a:solidFill>
                  <a:srgbClr val="AB641D"/>
                </a:solidFill>
                <a:latin typeface="Calibri"/>
                <a:ea typeface="Calibri"/>
                <a:cs typeface="Calibri"/>
                <a:sym typeface="Calibri"/>
              </a:rPr>
              <a:t>сказки</a:t>
            </a:r>
            <a:endParaRPr b="1" i="1" sz="4000" u="sng" cap="none" strike="noStrike">
              <a:solidFill>
                <a:srgbClr val="AB641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5"/>
          <p:cNvSpPr/>
          <p:nvPr/>
        </p:nvSpPr>
        <p:spPr>
          <a:xfrm>
            <a:off x="1322252" y="1844824"/>
            <a:ext cx="6998400" cy="37856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1" lang="ru-RU" sz="2400" u="none" cap="none" strike="noStrike">
                <a:solidFill>
                  <a:srgbClr val="AB641D"/>
                </a:solidFill>
                <a:latin typeface="Arial"/>
                <a:ea typeface="Arial"/>
                <a:cs typeface="Arial"/>
                <a:sym typeface="Arial"/>
              </a:rPr>
              <a:t>Сказка была написана в 1953 году.</a:t>
            </a:r>
            <a:endParaRPr b="0" i="1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1" lang="ru-RU" sz="2400" u="none" cap="none" strike="noStrike">
                <a:solidFill>
                  <a:srgbClr val="AB641D"/>
                </a:solidFill>
                <a:latin typeface="Arial"/>
                <a:ea typeface="Arial"/>
                <a:cs typeface="Arial"/>
                <a:sym typeface="Arial"/>
              </a:rPr>
              <a:t> Основой для</a:t>
            </a:r>
            <a:endParaRPr b="0" i="1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1" lang="ru-RU" sz="2400" u="none" cap="none" strike="noStrike">
                <a:solidFill>
                  <a:srgbClr val="AB641D"/>
                </a:solidFill>
                <a:latin typeface="Arial"/>
                <a:ea typeface="Arial"/>
                <a:cs typeface="Arial"/>
                <a:sym typeface="Arial"/>
              </a:rPr>
              <a:t>сюжета послужили русские </a:t>
            </a:r>
            <a:endParaRPr b="0" i="1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1" lang="ru-RU" sz="2400" u="none" cap="none" strike="noStrike">
                <a:solidFill>
                  <a:srgbClr val="AB641D"/>
                </a:solidFill>
                <a:latin typeface="Arial"/>
                <a:ea typeface="Arial"/>
                <a:cs typeface="Arial"/>
                <a:sym typeface="Arial"/>
              </a:rPr>
              <a:t>народные сказки.</a:t>
            </a:r>
            <a:endParaRPr b="0" i="1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1" lang="ru-RU" sz="2400" u="none" cap="none" strike="noStrike">
                <a:solidFill>
                  <a:srgbClr val="AB641D"/>
                </a:solidFill>
                <a:latin typeface="Arial"/>
                <a:ea typeface="Arial"/>
                <a:cs typeface="Arial"/>
                <a:sym typeface="Arial"/>
              </a:rPr>
              <a:t>Главная мысль сказки в том, что</a:t>
            </a:r>
            <a:endParaRPr b="0" i="1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1" lang="ru-RU" sz="2400" u="none" cap="none" strike="noStrike">
                <a:solidFill>
                  <a:srgbClr val="AB641D"/>
                </a:solidFill>
                <a:latin typeface="Arial"/>
                <a:ea typeface="Arial"/>
                <a:cs typeface="Arial"/>
                <a:sym typeface="Arial"/>
              </a:rPr>
              <a:t>материнская любовь </a:t>
            </a:r>
            <a:endParaRPr b="0" i="1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1" lang="ru-RU" sz="2400" u="none" cap="none" strike="noStrike">
                <a:solidFill>
                  <a:srgbClr val="AB641D"/>
                </a:solidFill>
                <a:latin typeface="Arial"/>
                <a:ea typeface="Arial"/>
                <a:cs typeface="Arial"/>
                <a:sym typeface="Arial"/>
              </a:rPr>
              <a:t>сильнее любого колдовства.</a:t>
            </a:r>
            <a:endParaRPr b="0" i="1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1" lang="ru-RU" sz="2400">
                <a:solidFill>
                  <a:srgbClr val="B45F06"/>
                </a:solidFill>
              </a:rPr>
              <a:t>Пьеса была экранизирована в 1977 году</a:t>
            </a:r>
            <a:endParaRPr b="1" i="1" sz="2400" u="none" cap="none" strike="noStrike">
              <a:solidFill>
                <a:srgbClr val="B45F06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1" lang="ru-RU" sz="2400" u="none" cap="none" strike="noStrike">
                <a:solidFill>
                  <a:srgbClr val="AB641D"/>
                </a:solidFill>
                <a:latin typeface="Arial"/>
                <a:ea typeface="Arial"/>
                <a:cs typeface="Arial"/>
                <a:sym typeface="Arial"/>
              </a:rPr>
              <a:t>режиссёром Анатолием Солиным</a:t>
            </a:r>
            <a:endParaRPr b="1" i="1" sz="2400" u="none" cap="none" strike="noStrike">
              <a:solidFill>
                <a:srgbClr val="AB641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1" sz="2400" u="none" cap="none" strike="noStrike">
              <a:solidFill>
                <a:srgbClr val="AB641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2" name="Google Shape;122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53400" y="906295"/>
            <a:ext cx="2887400" cy="342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192344" y="4509120"/>
            <a:ext cx="1532430" cy="1442229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5"/>
          <p:cNvSpPr txBox="1"/>
          <p:nvPr/>
        </p:nvSpPr>
        <p:spPr>
          <a:xfrm>
            <a:off x="7562700" y="242834"/>
            <a:ext cx="4468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action="ppaction://hlinkshowjump?jump=firstslide"/>
              </a:rPr>
              <a:t>Назад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5">
            <a:hlinkClick action="ppaction://hlinkshowjump?jump=nextslide"/>
          </p:cNvPr>
          <p:cNvSpPr/>
          <p:nvPr/>
        </p:nvSpPr>
        <p:spPr>
          <a:xfrm>
            <a:off x="11358575" y="6072200"/>
            <a:ext cx="743100" cy="6858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g19397ebdcef_2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00200" y="1177100"/>
            <a:ext cx="3629024" cy="4154998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g19397ebdcef_2_0"/>
          <p:cNvSpPr txBox="1"/>
          <p:nvPr/>
        </p:nvSpPr>
        <p:spPr>
          <a:xfrm>
            <a:off x="6257950" y="1857375"/>
            <a:ext cx="43005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 sz="3000">
                <a:solidFill>
                  <a:srgbClr val="D25500"/>
                </a:solidFill>
              </a:rPr>
              <a:t>Иллюстрации обложек разных изданий сказки  Е. Шварца "Два клёна"</a:t>
            </a:r>
            <a:endParaRPr b="1" i="1" sz="3000">
              <a:solidFill>
                <a:srgbClr val="D25500"/>
              </a:solidFill>
            </a:endParaRPr>
          </a:p>
        </p:txBody>
      </p:sp>
      <p:sp>
        <p:nvSpPr>
          <p:cNvPr id="132" name="Google Shape;132;g19397ebdcef_2_0">
            <a:hlinkClick action="ppaction://hlinkshowjump?jump=nextslide"/>
          </p:cNvPr>
          <p:cNvSpPr/>
          <p:nvPr/>
        </p:nvSpPr>
        <p:spPr>
          <a:xfrm>
            <a:off x="11144250" y="6043625"/>
            <a:ext cx="885900" cy="6858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38381" y="2271778"/>
            <a:ext cx="2749534" cy="3926164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6"/>
          <p:cNvSpPr txBox="1"/>
          <p:nvPr/>
        </p:nvSpPr>
        <p:spPr>
          <a:xfrm>
            <a:off x="1399872" y="1219800"/>
            <a:ext cx="35598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ru-RU" sz="1200">
                <a:solidFill>
                  <a:srgbClr val="974806"/>
                </a:solidFill>
                <a:latin typeface="Calibri"/>
                <a:ea typeface="Calibri"/>
                <a:cs typeface="Calibri"/>
                <a:sym typeface="Calibri"/>
              </a:rPr>
              <a:t>Г</a:t>
            </a:r>
            <a:r>
              <a:rPr b="1" i="0" lang="ru-RU" u="none" cap="none" strike="noStrike">
                <a:solidFill>
                  <a:srgbClr val="974806"/>
                </a:solidFill>
                <a:latin typeface="Calibri"/>
                <a:ea typeface="Calibri"/>
                <a:cs typeface="Calibri"/>
                <a:sym typeface="Calibri"/>
              </a:rPr>
              <a:t>аббе, Т., Шварц, Е.</a:t>
            </a:r>
            <a:endParaRPr b="0" i="0" u="none" cap="none" strike="noStrike">
              <a:solidFill>
                <a:srgbClr val="97480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ru-RU" u="none" cap="none" strike="noStrike">
                <a:solidFill>
                  <a:srgbClr val="974806"/>
                </a:solidFill>
                <a:latin typeface="Calibri"/>
                <a:ea typeface="Calibri"/>
                <a:cs typeface="Calibri"/>
                <a:sym typeface="Calibri"/>
              </a:rPr>
              <a:t>Сказки /Т. Габбе, Е.Шварц.– М.: Детская литер., 2013. – 248 с., илл. – (Школьная библиотека).</a:t>
            </a:r>
            <a:endParaRPr b="1" i="0" u="none" cap="none" strike="noStrike">
              <a:solidFill>
                <a:srgbClr val="97480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9" name="Google Shape;139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632195" y="581643"/>
            <a:ext cx="3559805" cy="5059502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6"/>
          <p:cNvSpPr/>
          <p:nvPr/>
        </p:nvSpPr>
        <p:spPr>
          <a:xfrm>
            <a:off x="4138525" y="1863250"/>
            <a:ext cx="4461900" cy="27699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SzPts val="2800"/>
              <a:buFont typeface="Calibri"/>
              <a:buNone/>
            </a:pPr>
            <a:r>
              <a:rPr b="1" i="1" lang="ru-RU" sz="2900" u="none" cap="none" strike="noStrike">
                <a:solidFill>
                  <a:srgbClr val="974806"/>
                </a:solidFill>
                <a:latin typeface="Calibri"/>
                <a:ea typeface="Calibri"/>
                <a:cs typeface="Calibri"/>
                <a:sym typeface="Calibri"/>
              </a:rPr>
              <a:t>Жила когда-то на свете женщина, которую звали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SzPts val="2800"/>
              <a:buFont typeface="Calibri"/>
              <a:buNone/>
            </a:pPr>
            <a:r>
              <a:rPr b="1" i="1" lang="ru-RU" sz="2900" u="none" cap="none" strike="noStrike">
                <a:solidFill>
                  <a:srgbClr val="974806"/>
                </a:solidFill>
                <a:latin typeface="Calibri"/>
                <a:ea typeface="Calibri"/>
                <a:cs typeface="Calibri"/>
                <a:sym typeface="Calibri"/>
              </a:rPr>
              <a:t> Василиса-работница. И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SzPts val="2800"/>
              <a:buFont typeface="Calibri"/>
              <a:buNone/>
            </a:pPr>
            <a:r>
              <a:rPr b="1" i="1" lang="ru-RU" sz="2900" u="none" cap="none" strike="noStrike">
                <a:solidFill>
                  <a:srgbClr val="974806"/>
                </a:solidFill>
                <a:latin typeface="Calibri"/>
                <a:ea typeface="Calibri"/>
                <a:cs typeface="Calibri"/>
                <a:sym typeface="Calibri"/>
              </a:rPr>
              <a:t>было у неё трое сыновей – Фёдор, Егорушка и Иванушка.</a:t>
            </a:r>
            <a:endParaRPr b="1" i="1" sz="2900" u="none" cap="none" strike="noStrike">
              <a:solidFill>
                <a:srgbClr val="97480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1" name="Google Shape;141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919393" y="4343045"/>
            <a:ext cx="1519401" cy="1368151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6">
            <a:hlinkClick action="ppaction://hlinkshowjump?jump=nextslide"/>
          </p:cNvPr>
          <p:cNvSpPr/>
          <p:nvPr/>
        </p:nvSpPr>
        <p:spPr>
          <a:xfrm>
            <a:off x="11358550" y="6100775"/>
            <a:ext cx="743100" cy="6858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6858" y="191631"/>
            <a:ext cx="3961792" cy="2973216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7"/>
          <p:cNvSpPr/>
          <p:nvPr/>
        </p:nvSpPr>
        <p:spPr>
          <a:xfrm>
            <a:off x="5015880" y="1322421"/>
            <a:ext cx="6096000" cy="44012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SzPts val="2800"/>
              <a:buFont typeface="Calibri"/>
              <a:buNone/>
            </a:pPr>
            <a:r>
              <a:rPr b="1" i="1" lang="ru-RU" sz="2800" u="none" cap="none" strike="noStrike">
                <a:solidFill>
                  <a:srgbClr val="974806"/>
                </a:solidFill>
                <a:latin typeface="Calibri"/>
                <a:ea typeface="Calibri"/>
                <a:cs typeface="Calibri"/>
                <a:sym typeface="Calibri"/>
              </a:rPr>
              <a:t>Позавидовала ей Баба-Яга, украла двоих сыновей и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SzPts val="2800"/>
              <a:buFont typeface="Calibri"/>
              <a:buNone/>
            </a:pPr>
            <a:r>
              <a:rPr b="1" i="1" lang="ru-RU" sz="2800" u="none" cap="none" strike="noStrike">
                <a:solidFill>
                  <a:srgbClr val="974806"/>
                </a:solidFill>
                <a:latin typeface="Calibri"/>
                <a:ea typeface="Calibri"/>
                <a:cs typeface="Calibri"/>
                <a:sym typeface="Calibri"/>
              </a:rPr>
              <a:t>превратила их в клёны. И пошла Василиса-работница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SzPts val="2800"/>
              <a:buFont typeface="Calibri"/>
              <a:buNone/>
            </a:pPr>
            <a:r>
              <a:rPr b="1" i="1" lang="ru-RU" sz="2800" u="none" cap="none" strike="noStrike">
                <a:solidFill>
                  <a:srgbClr val="974806"/>
                </a:solidFill>
                <a:latin typeface="Calibri"/>
                <a:ea typeface="Calibri"/>
                <a:cs typeface="Calibri"/>
                <a:sym typeface="Calibri"/>
              </a:rPr>
              <a:t>детей своих из беды вызволять.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SzPts val="2800"/>
              <a:buFont typeface="Calibri"/>
              <a:buNone/>
            </a:pPr>
            <a:r>
              <a:rPr b="1" i="1" lang="ru-RU" sz="2800" u="none" cap="none" strike="noStrike">
                <a:solidFill>
                  <a:srgbClr val="974806"/>
                </a:solidFill>
                <a:latin typeface="Calibri"/>
                <a:ea typeface="Calibri"/>
                <a:cs typeface="Calibri"/>
                <a:sym typeface="Calibri"/>
              </a:rPr>
              <a:t>И пришлось ей наняться к Бабе-Яге в работницы. На помощь Василисе приходят пёс Шарик, Медведь и кот Котофей.</a:t>
            </a:r>
            <a:endParaRPr b="1" i="1" sz="2800" u="none" cap="none" strike="noStrike">
              <a:solidFill>
                <a:srgbClr val="97480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1" i="1" sz="2800" u="none" cap="none" strike="noStrike">
              <a:solidFill>
                <a:srgbClr val="97480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1" i="1" sz="2800" u="none" cap="none" strike="noStrike">
              <a:solidFill>
                <a:srgbClr val="97480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9" name="Google Shape;149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2502" y="3164847"/>
            <a:ext cx="4170504" cy="3131389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7">
            <a:hlinkClick action="ppaction://hlinkshowjump?jump=nextslide"/>
          </p:cNvPr>
          <p:cNvSpPr/>
          <p:nvPr/>
        </p:nvSpPr>
        <p:spPr>
          <a:xfrm>
            <a:off x="11344275" y="6100775"/>
            <a:ext cx="728700" cy="6858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194274c951b_0_7"/>
          <p:cNvSpPr txBox="1"/>
          <p:nvPr/>
        </p:nvSpPr>
        <p:spPr>
          <a:xfrm>
            <a:off x="1389298" y="1297125"/>
            <a:ext cx="4452900" cy="36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50"/>
              <a:buFont typeface="Arial"/>
              <a:buNone/>
            </a:pPr>
            <a:r>
              <a:rPr b="1" i="1" lang="ru-RU" sz="3250" u="none" cap="none" strike="noStrike">
                <a:solidFill>
                  <a:srgbClr val="AB641D"/>
                </a:solidFill>
                <a:latin typeface="Arial"/>
                <a:ea typeface="Arial"/>
                <a:cs typeface="Arial"/>
                <a:sym typeface="Arial"/>
              </a:rPr>
              <a:t>Сумеет ли мать отыскать своих детей? Какие ждут мальчиков приключения? Вернутся ли они домой? </a:t>
            </a:r>
            <a:endParaRPr b="1" i="1" sz="3600" u="none" cap="none" strike="noStrike">
              <a:solidFill>
                <a:srgbClr val="AB641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6" name="Google Shape;156;g194274c951b_0_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38474" y="1180450"/>
            <a:ext cx="4507825" cy="3919750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g194274c951b_0_7"/>
          <p:cNvSpPr txBox="1"/>
          <p:nvPr/>
        </p:nvSpPr>
        <p:spPr>
          <a:xfrm>
            <a:off x="1190375" y="5028300"/>
            <a:ext cx="96192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b="1" i="1" lang="ru-RU" sz="2900" u="none" cap="none" strike="noStrike">
                <a:solidFill>
                  <a:srgbClr val="AB641D"/>
                </a:solidFill>
                <a:latin typeface="Calibri"/>
                <a:ea typeface="Calibri"/>
                <a:cs typeface="Calibri"/>
                <a:sym typeface="Calibri"/>
              </a:rPr>
              <a:t>О</a:t>
            </a:r>
            <a:r>
              <a:rPr b="1" i="1" lang="ru-RU" sz="3400" u="none" cap="none" strike="noStrike">
                <a:solidFill>
                  <a:srgbClr val="AB641D"/>
                </a:solidFill>
                <a:latin typeface="Calibri"/>
                <a:ea typeface="Calibri"/>
                <a:cs typeface="Calibri"/>
                <a:sym typeface="Calibri"/>
              </a:rPr>
              <a:t>б этом вы узнаете, прочитав сказку до конца!</a:t>
            </a:r>
            <a:endParaRPr b="1" i="1" sz="3400" u="none" cap="none" strike="noStrike">
              <a:solidFill>
                <a:srgbClr val="AB641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g194274c951b_0_7"/>
          <p:cNvSpPr txBox="1"/>
          <p:nvPr/>
        </p:nvSpPr>
        <p:spPr>
          <a:xfrm>
            <a:off x="10687550" y="4659925"/>
            <a:ext cx="1524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g194274c951b_0_7">
            <a:hlinkClick action="ppaction://hlinkshowjump?jump=nextslide"/>
          </p:cNvPr>
          <p:cNvSpPr/>
          <p:nvPr/>
        </p:nvSpPr>
        <p:spPr>
          <a:xfrm>
            <a:off x="11363350" y="6015025"/>
            <a:ext cx="757200" cy="6858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87351" y="1844824"/>
            <a:ext cx="3692826" cy="3528392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8"/>
          <p:cNvSpPr txBox="1"/>
          <p:nvPr/>
        </p:nvSpPr>
        <p:spPr>
          <a:xfrm>
            <a:off x="1847528" y="1032275"/>
            <a:ext cx="8229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1" lang="ru-RU" sz="3000" u="none" cap="none" strike="noStrike">
                <a:solidFill>
                  <a:srgbClr val="B45F06"/>
                </a:solidFill>
                <a:latin typeface="Calibri"/>
                <a:ea typeface="Calibri"/>
                <a:cs typeface="Calibri"/>
                <a:sym typeface="Calibri"/>
              </a:rPr>
              <a:t>Найди главных героев сказки “Два клёна”</a:t>
            </a:r>
            <a:endParaRPr b="1" i="1" sz="3000" u="none" cap="none" strike="noStrike">
              <a:solidFill>
                <a:srgbClr val="B45F0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8"/>
          <p:cNvSpPr txBox="1"/>
          <p:nvPr/>
        </p:nvSpPr>
        <p:spPr>
          <a:xfrm>
            <a:off x="660675" y="5003775"/>
            <a:ext cx="33675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741B4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8">
            <a:hlinkClick action="ppaction://hlinkshowjump?jump=nextslide"/>
          </p:cNvPr>
          <p:cNvSpPr/>
          <p:nvPr/>
        </p:nvSpPr>
        <p:spPr>
          <a:xfrm>
            <a:off x="11358575" y="6029325"/>
            <a:ext cx="757200" cy="6858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Кутюр">
  <a:themeElements>
    <a:clrScheme name="Кутюр">
      <a:dk1>
        <a:srgbClr val="000000"/>
      </a:dk1>
      <a:lt1>
        <a:srgbClr val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2022-11-19T08:13:13Z</dcterms:created>
  <dc:creator>Артём Артём</dc:creator>
</cp:coreProperties>
</file>